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4" r:id="rId4"/>
    <p:sldId id="265" r:id="rId5"/>
    <p:sldId id="267" r:id="rId6"/>
    <p:sldId id="266" r:id="rId7"/>
    <p:sldId id="258" r:id="rId8"/>
    <p:sldId id="262" r:id="rId9"/>
    <p:sldId id="260" r:id="rId10"/>
    <p:sldId id="261" r:id="rId11"/>
    <p:sldId id="263" r:id="rId12"/>
    <p:sldId id="268" r:id="rId13"/>
    <p:sldId id="270" r:id="rId14"/>
    <p:sldId id="271" r:id="rId15"/>
    <p:sldId id="275" r:id="rId16"/>
    <p:sldId id="272" r:id="rId17"/>
    <p:sldId id="273" r:id="rId18"/>
    <p:sldId id="276" r:id="rId19"/>
    <p:sldId id="277" r:id="rId20"/>
    <p:sldId id="278" r:id="rId21"/>
    <p:sldId id="280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32"/>
    <a:srgbClr val="26408B"/>
    <a:srgbClr val="334288"/>
    <a:srgbClr val="A7C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79"/>
    <p:restoredTop sz="94722"/>
  </p:normalViewPr>
  <p:slideViewPr>
    <p:cSldViewPr snapToGrid="0" snapToObjects="1">
      <p:cViewPr>
        <p:scale>
          <a:sx n="100" d="100"/>
          <a:sy n="100" d="100"/>
        </p:scale>
        <p:origin x="-32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60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42" Type="http://schemas.openxmlformats.org/officeDocument/2006/relationships/image" Target="../media/image63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41" Type="http://schemas.openxmlformats.org/officeDocument/2006/relationships/image" Target="../media/image62.png"/><Relationship Id="rId1" Type="http://schemas.openxmlformats.org/officeDocument/2006/relationships/image" Target="../media/image22.png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40" Type="http://schemas.openxmlformats.org/officeDocument/2006/relationships/image" Target="../media/image61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43" Type="http://schemas.openxmlformats.org/officeDocument/2006/relationships/image" Target="../media/image64.png"/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591BE-A634-5047-8296-EA201A324939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892E1-B105-4341-ABC7-75713AD5A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13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Microbiome accepts variant with minimum 2 observations</a:t>
            </a:r>
          </a:p>
          <a:p>
            <a:r>
              <a:rPr lang="en-US" dirty="0"/>
              <a:t>Genomics requires coverage of &gt; 30</a:t>
            </a:r>
          </a:p>
          <a:p>
            <a:r>
              <a:rPr lang="en-US" dirty="0"/>
              <a:t>I’ll leave it to you to figure out if the ‘rare biosphere’ can be discovered by 16S rRNA gene sequencing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892E1-B105-4341-ABC7-75713AD5A7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57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8A47-DA13-A24F-A3BA-39EB75DFB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CE72C7-F766-734E-8673-AA4499541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0673-276A-BB43-9604-F545C5BD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9F69-32DC-2248-A52E-9E4C8C4F6C04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FFD61-E3FF-6E48-8DCF-340D13205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49E88-3268-F948-84F7-11F7D195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7AED-D4DC-E84F-BA18-11E3A6C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6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CBA3B-7D5E-4A45-99D8-9573E06D8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5B23D-47CA-F143-921E-24E3326B6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92E8C-AABB-074D-9840-B67D5FBE2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9F69-32DC-2248-A52E-9E4C8C4F6C04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82C44-939B-2045-AF76-1E9E565C5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B2AE5-5A85-9846-871F-A81BE99F3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7AED-D4DC-E84F-BA18-11E3A6C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7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2A8994-B5B3-9E4F-AFFF-7A0FC8E634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2BC4D-7CB4-2D41-9D06-EFAA0AEBD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EC690-D3F7-F940-9FB3-F482E0043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9F69-32DC-2248-A52E-9E4C8C4F6C04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3E07C-DB5D-7044-A98C-380B25808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08228-9D11-774D-AEB9-0C9D5FE93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7AED-D4DC-E84F-BA18-11E3A6C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40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4A04-991E-FE4D-A2E0-CBB0B9DA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22C66-C947-2342-8F3D-1683EED4C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94BC8-0636-B843-A8E7-D0F26FC69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9F69-32DC-2248-A52E-9E4C8C4F6C04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E3AB7-DF89-AE46-B97B-EC7E568DF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C7DFF-4E9B-A948-8C39-16F32EAD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7AED-D4DC-E84F-BA18-11E3A6C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5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107F-602D-C14D-86E2-AD1310397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58E0E-DD03-3A44-BE20-CC9555CE2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DA313-A5FE-0D4B-B290-1950C7EA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9F69-32DC-2248-A52E-9E4C8C4F6C04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437A2-8831-FE4D-9D0E-A9F58C89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F636E-A9AB-9E43-93AD-BC866E9F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7AED-D4DC-E84F-BA18-11E3A6C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8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1DE47-DD0B-8A4A-97E4-C7C94A1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07880-2740-2C48-B804-FB5ECF988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0923A-3C7B-F745-9D50-AB0D1DE80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E216E-5B94-6849-8400-59E0CCD7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9F69-32DC-2248-A52E-9E4C8C4F6C04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565C2-C296-AC4A-99A4-F5251EA53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F7824-F090-6B44-B8E5-B69698FE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7AED-D4DC-E84F-BA18-11E3A6C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85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69E9-0C03-DE46-8708-B50B8AF5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D65C3-2201-9349-88A7-543742FF5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335C4-4185-6843-BB19-6D4141C2E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CE124B-587E-3944-8A74-8673D83E99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BE0FDA-B682-434B-B083-C469A1D62B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966614-1740-C342-8F80-94ED66140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9F69-32DC-2248-A52E-9E4C8C4F6C04}" type="datetimeFigureOut">
              <a:rPr lang="en-US" smtClean="0"/>
              <a:t>8/21/19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3DDC16-8690-A746-90D0-8614D5C2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D7701C-1BFC-7E42-9A12-06B8F06F8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7AED-D4DC-E84F-BA18-11E3A6C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17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4C61F-0382-4149-9499-5BCB2A12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A461FD-EA72-0041-9A85-50DCC2E3D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9F69-32DC-2248-A52E-9E4C8C4F6C04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E8A9C-D291-E341-9F54-ADC2DF75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19F68-F058-5C44-94D3-E9CDB5C1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7AED-D4DC-E84F-BA18-11E3A6C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37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C60692-3D21-924F-AE89-C348192E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9F69-32DC-2248-A52E-9E4C8C4F6C04}" type="datetimeFigureOut">
              <a:rPr lang="en-US" smtClean="0"/>
              <a:t>8/21/19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9874CB-E698-3E41-A3B8-014DAE133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08155-73DC-8346-9E9C-7A1794DE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7AED-D4DC-E84F-BA18-11E3A6C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68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67B0-7444-E149-960A-CAB070703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F0319-E31F-3249-9D42-CE7B878F9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6AD83-871F-A541-B293-0B01ECA36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23A2E-E26F-2740-8A9F-1E645382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9F69-32DC-2248-A52E-9E4C8C4F6C04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398A9-A606-5A48-9D11-60349387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B3A08-DB65-BD43-B684-76D76128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7AED-D4DC-E84F-BA18-11E3A6C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89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DAE0-7D8A-4B48-B4EC-0F956F4D9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051A9E-D785-0C4A-9D06-595F1C288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4CCC7-443B-C247-89D2-300F0EC42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F09F4-F994-1449-A6B4-5023DEB52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9F69-32DC-2248-A52E-9E4C8C4F6C04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AA7AA-9FC5-884C-BF69-B4AAB6742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9CA61-B4B7-E64F-B7D3-1BA00B83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7AED-D4DC-E84F-BA18-11E3A6C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4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4DDD91-E154-DD4D-A4CE-95B63D712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A2BE6-D3B0-C74F-96A8-C06496C61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48575-B46B-E745-B766-C96493B7AB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29F69-32DC-2248-A52E-9E4C8C4F6C04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4E9DA-2717-D544-8D4B-27CDF9206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738AD-8A49-5541-A2CB-C5214D709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7AED-D4DC-E84F-BA18-11E3A6C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1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gloor@uwo.ca" TargetMode="Externa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tiff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tif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tiff"/><Relationship Id="rId5" Type="http://schemas.openxmlformats.org/officeDocument/2006/relationships/image" Target="../media/image89.png"/><Relationship Id="rId10" Type="http://schemas.openxmlformats.org/officeDocument/2006/relationships/image" Target="../media/image94.tiff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4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12" Type="http://schemas.openxmlformats.org/officeDocument/2006/relationships/image" Target="../media/image13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6.tiff"/><Relationship Id="rId10" Type="http://schemas.openxmlformats.org/officeDocument/2006/relationships/image" Target="../media/image11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_2012.pdf">
            <a:extLst>
              <a:ext uri="{FF2B5EF4-FFF2-40B4-BE49-F238E27FC236}">
                <a16:creationId xmlns:a16="http://schemas.microsoft.com/office/drawing/2014/main" id="{CC1C63E3-2253-6F42-B304-044151D68C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10719"/>
            <a:ext cx="10000844" cy="2047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ED92E8-B035-E34D-8F09-D316B4EB6A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20 years of sequencing </a:t>
            </a:r>
            <a:br>
              <a:rPr lang="en-US" dirty="0"/>
            </a:br>
            <a:r>
              <a:rPr lang="en-US" dirty="0"/>
              <a:t>?-</a:t>
            </a:r>
            <a:r>
              <a:rPr lang="en-US" dirty="0" err="1"/>
              <a:t>omes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441A09-1989-AA49-93B8-EC2548CC4B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/>
              <a:t>Department of Biochemistry</a:t>
            </a:r>
          </a:p>
          <a:p>
            <a:r>
              <a:rPr lang="en-US" dirty="0"/>
              <a:t>University of Western Ontario</a:t>
            </a:r>
          </a:p>
          <a:p>
            <a:r>
              <a:rPr lang="en-US" dirty="0">
                <a:hlinkClick r:id="rId3"/>
              </a:rPr>
              <a:t>ggloor@uwo.ca</a:t>
            </a:r>
            <a:r>
              <a:rPr lang="en-US" dirty="0"/>
              <a:t> @</a:t>
            </a:r>
            <a:r>
              <a:rPr lang="en-US" dirty="0" err="1"/>
              <a:t>gbgloor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99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A7B8-08D5-0549-88C1-CA4E6653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OTU error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52C16-7471-2446-A23C-F77AD57CA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84" y="2406901"/>
            <a:ext cx="10340764" cy="264554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E0EA1E-F1DE-E145-A510-FCA747A4292F}"/>
              </a:ext>
            </a:extLst>
          </p:cNvPr>
          <p:cNvCxnSpPr>
            <a:cxnSpLocks/>
          </p:cNvCxnSpPr>
          <p:nvPr/>
        </p:nvCxnSpPr>
        <p:spPr>
          <a:xfrm>
            <a:off x="1249384" y="2708329"/>
            <a:ext cx="0" cy="821409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E5A3A6-576D-1E4A-B732-C6C6D1AB7F0A}"/>
              </a:ext>
            </a:extLst>
          </p:cNvPr>
          <p:cNvSpPr txBox="1"/>
          <p:nvPr/>
        </p:nvSpPr>
        <p:spPr>
          <a:xfrm>
            <a:off x="386794" y="2795867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2.5-</a:t>
            </a:r>
          </a:p>
          <a:p>
            <a:r>
              <a:rPr lang="en-US" dirty="0">
                <a:solidFill>
                  <a:schemeClr val="accent1"/>
                </a:solidFill>
              </a:rPr>
              <a:t>4.5 logs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BC3AD-FE99-FA42-B18E-3BA23E1B3FD5}"/>
              </a:ext>
            </a:extLst>
          </p:cNvPr>
          <p:cNvSpPr txBox="1"/>
          <p:nvPr/>
        </p:nvSpPr>
        <p:spPr>
          <a:xfrm>
            <a:off x="2107769" y="5168495"/>
            <a:ext cx="41512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About 3-5X greater error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of the previous but primer synthesis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PCR error (exponential)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Natural variation</a:t>
            </a:r>
          </a:p>
        </p:txBody>
      </p:sp>
    </p:spTree>
    <p:extLst>
      <p:ext uri="{BB962C8B-B14F-4D97-AF65-F5344CB8AC3E}">
        <p14:creationId xmlns:p14="http://schemas.microsoft.com/office/powerpoint/2010/main" val="40559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E5A3A6-576D-1E4A-B732-C6C6D1AB7F0A}"/>
              </a:ext>
            </a:extLst>
          </p:cNvPr>
          <p:cNvSpPr txBox="1"/>
          <p:nvPr/>
        </p:nvSpPr>
        <p:spPr>
          <a:xfrm>
            <a:off x="386794" y="2795867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2.5-</a:t>
            </a: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4.5 logs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BA7B8-08D5-0549-88C1-CA4E6653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OTU error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52C16-7471-2446-A23C-F77AD57CAB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1249384" y="2406901"/>
            <a:ext cx="10340764" cy="264554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E0EA1E-F1DE-E145-A510-FCA747A4292F}"/>
              </a:ext>
            </a:extLst>
          </p:cNvPr>
          <p:cNvCxnSpPr>
            <a:cxnSpLocks/>
          </p:cNvCxnSpPr>
          <p:nvPr/>
        </p:nvCxnSpPr>
        <p:spPr>
          <a:xfrm>
            <a:off x="1249384" y="2708329"/>
            <a:ext cx="0" cy="821409"/>
          </a:xfrm>
          <a:prstGeom prst="line">
            <a:avLst/>
          </a:prstGeom>
          <a:ln w="635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1BC3AD-FE99-FA42-B18E-3BA23E1B3FD5}"/>
              </a:ext>
            </a:extLst>
          </p:cNvPr>
          <p:cNvSpPr txBox="1"/>
          <p:nvPr/>
        </p:nvSpPr>
        <p:spPr>
          <a:xfrm>
            <a:off x="2107769" y="5168495"/>
            <a:ext cx="4466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About 3-5X greater error rate. Attributable 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All of the previous but primer synthesis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PCR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Natural variation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FDBF2-502E-AE4A-95EF-D4018442AB35}"/>
              </a:ext>
            </a:extLst>
          </p:cNvPr>
          <p:cNvSpPr txBox="1"/>
          <p:nvPr/>
        </p:nvSpPr>
        <p:spPr>
          <a:xfrm>
            <a:off x="995895" y="2712787"/>
            <a:ext cx="111570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This is what the DaDa2/ASV approach is attempting to model</a:t>
            </a:r>
          </a:p>
        </p:txBody>
      </p:sp>
    </p:spTree>
    <p:extLst>
      <p:ext uri="{BB962C8B-B14F-4D97-AF65-F5344CB8AC3E}">
        <p14:creationId xmlns:p14="http://schemas.microsoft.com/office/powerpoint/2010/main" val="3769583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A1E245-420A-7748-B913-7FD32ED22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137" y="581332"/>
            <a:ext cx="4203700" cy="53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6FCDE-0A75-B34D-B676-801AF7D16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37" y="1114732"/>
            <a:ext cx="42037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AF1C38-A7B1-D14B-8695-379C08EBD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06" y="3346515"/>
            <a:ext cx="6021851" cy="287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49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A1E245-420A-7748-B913-7FD32ED22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137" y="581332"/>
            <a:ext cx="4203700" cy="53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6FCDE-0A75-B34D-B676-801AF7D16E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461"/>
          <a:stretch/>
        </p:blipFill>
        <p:spPr>
          <a:xfrm>
            <a:off x="1064137" y="1114732"/>
            <a:ext cx="4203700" cy="7927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0963FF-6162-CC44-84A0-90619C2C42A2}"/>
              </a:ext>
            </a:extLst>
          </p:cNvPr>
          <p:cNvSpPr txBox="1"/>
          <p:nvPr/>
        </p:nvSpPr>
        <p:spPr>
          <a:xfrm>
            <a:off x="2717587" y="1907458"/>
            <a:ext cx="524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rgbClr val="C00000"/>
                </a:solidFill>
              </a:rPr>
              <a:t>Stable to sub/</a:t>
            </a:r>
            <a:r>
              <a:rPr lang="en-US" sz="3600" b="1" u="sng" dirty="0" err="1">
                <a:solidFill>
                  <a:srgbClr val="C00000"/>
                </a:solidFill>
              </a:rPr>
              <a:t>supersetting</a:t>
            </a:r>
            <a:endParaRPr lang="en-US" sz="3600" b="1" u="sng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25F6D8-5BA4-CC40-94EB-8BBEBDF11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06" y="3346515"/>
            <a:ext cx="6021851" cy="2875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114DC-2108-EA46-950B-AB8DC7DD4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141" y="928910"/>
            <a:ext cx="2122450" cy="48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56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A1E245-420A-7748-B913-7FD32ED22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137" y="581332"/>
            <a:ext cx="4203700" cy="53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6FCDE-0A75-B34D-B676-801AF7D16E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461"/>
          <a:stretch/>
        </p:blipFill>
        <p:spPr>
          <a:xfrm>
            <a:off x="1064137" y="1114732"/>
            <a:ext cx="4203700" cy="79272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936B85B-61EE-2746-894A-9B292906E535}"/>
              </a:ext>
            </a:extLst>
          </p:cNvPr>
          <p:cNvGrpSpPr/>
          <p:nvPr/>
        </p:nvGrpSpPr>
        <p:grpSpPr>
          <a:xfrm>
            <a:off x="7740980" y="880031"/>
            <a:ext cx="3935203" cy="5097938"/>
            <a:chOff x="7735120" y="1740719"/>
            <a:chExt cx="2803770" cy="36322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96599F-6B9F-D741-A137-AEBE1A160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35120" y="1740719"/>
              <a:ext cx="1244600" cy="36322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6F55B9-9726-8E44-A86F-F391647CB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8690" y="1753419"/>
              <a:ext cx="1600200" cy="3619500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111090-E19B-E946-BAE7-0BFB8DDF7129}"/>
              </a:ext>
            </a:extLst>
          </p:cNvPr>
          <p:cNvCxnSpPr>
            <a:cxnSpLocks/>
          </p:cNvCxnSpPr>
          <p:nvPr/>
        </p:nvCxnSpPr>
        <p:spPr>
          <a:xfrm flipH="1" flipV="1">
            <a:off x="5031874" y="4144211"/>
            <a:ext cx="3180142" cy="603635"/>
          </a:xfrm>
          <a:prstGeom prst="straightConnector1">
            <a:avLst/>
          </a:prstGeom>
          <a:ln w="19050">
            <a:solidFill>
              <a:srgbClr val="A7CC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2DCD078-F1E3-2745-BF16-F787BD023A1C}"/>
              </a:ext>
            </a:extLst>
          </p:cNvPr>
          <p:cNvCxnSpPr>
            <a:cxnSpLocks/>
          </p:cNvCxnSpPr>
          <p:nvPr/>
        </p:nvCxnSpPr>
        <p:spPr>
          <a:xfrm rot="5400000">
            <a:off x="5868351" y="2749033"/>
            <a:ext cx="2817972" cy="1869363"/>
          </a:xfrm>
          <a:prstGeom prst="bentConnector3">
            <a:avLst>
              <a:gd name="adj1" fmla="val 425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3462B4-74E0-6648-8DF7-02BDB8E8B758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8695" y="3437912"/>
            <a:ext cx="2534652" cy="1309934"/>
          </a:xfrm>
          <a:prstGeom prst="curvedConnector3">
            <a:avLst>
              <a:gd name="adj1" fmla="val 50000"/>
            </a:avLst>
          </a:prstGeom>
          <a:ln w="19050">
            <a:solidFill>
              <a:srgbClr val="9999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9CDA88B-CB30-654D-AED0-DD164E5DAC24}"/>
              </a:ext>
            </a:extLst>
          </p:cNvPr>
          <p:cNvSpPr txBox="1"/>
          <p:nvPr/>
        </p:nvSpPr>
        <p:spPr>
          <a:xfrm>
            <a:off x="376823" y="2402082"/>
            <a:ext cx="5472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rgbClr val="C00000"/>
                </a:solidFill>
              </a:rPr>
              <a:t>Internally consistent results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74B9278-7A5D-294B-82B2-46B0D9C3C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06" y="3346515"/>
            <a:ext cx="6021851" cy="287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1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4EFD-1931-CE45-BE6C-009913AD9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Functionalizing meta-seq ‘</a:t>
            </a:r>
            <a:r>
              <a:rPr lang="en-US" dirty="0" err="1"/>
              <a:t>omes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9D6A2-8AF7-6E40-8672-F5FDFE589358}"/>
              </a:ext>
            </a:extLst>
          </p:cNvPr>
          <p:cNvSpPr/>
          <p:nvPr/>
        </p:nvSpPr>
        <p:spPr>
          <a:xfrm>
            <a:off x="6096000" y="5522853"/>
            <a:ext cx="42885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err="1"/>
              <a:t>Macklaim</a:t>
            </a:r>
            <a:r>
              <a:rPr lang="en-US" sz="1000" b="1" dirty="0"/>
              <a:t> &amp; </a:t>
            </a:r>
            <a:r>
              <a:rPr lang="en-US" sz="1000" b="1" dirty="0" err="1"/>
              <a:t>Gloor</a:t>
            </a:r>
            <a:r>
              <a:rPr lang="en-US" sz="1000" b="1" dirty="0"/>
              <a:t> 2018</a:t>
            </a:r>
            <a:r>
              <a:rPr lang="en-US" sz="1000" dirty="0"/>
              <a:t>. From RNA-seq to Biological Inference: Using Compositional Data Analysis in Meta-Transcriptomics. </a:t>
            </a:r>
            <a:r>
              <a:rPr lang="en-US" sz="1000" b="1" dirty="0"/>
              <a:t>Meth. Mol. Bio.</a:t>
            </a:r>
          </a:p>
          <a:p>
            <a:r>
              <a:rPr lang="en-US" sz="1000" b="1" dirty="0" err="1"/>
              <a:t>Gloor</a:t>
            </a:r>
            <a:r>
              <a:rPr lang="en-US" sz="1000" b="1" dirty="0"/>
              <a:t>, </a:t>
            </a:r>
            <a:r>
              <a:rPr lang="en-US" sz="1000" b="1" dirty="0" err="1"/>
              <a:t>Macklaim</a:t>
            </a:r>
            <a:r>
              <a:rPr lang="en-US" sz="1000" b="1" dirty="0"/>
              <a:t>, Fernandes, 2016. </a:t>
            </a:r>
            <a:r>
              <a:rPr lang="en-US" sz="1000" dirty="0"/>
              <a:t>Displaying Variation in Large Datasets: Plotting a Visual Summary of Effect Sizes. </a:t>
            </a:r>
            <a:r>
              <a:rPr lang="en-US" sz="1000" b="1" dirty="0"/>
              <a:t>J. of Comp. and Graph. Statistics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7E1B2F-ED9D-DC4E-B29B-9E8F06F9F9CF}"/>
              </a:ext>
            </a:extLst>
          </p:cNvPr>
          <p:cNvSpPr txBox="1"/>
          <p:nvPr/>
        </p:nvSpPr>
        <p:spPr>
          <a:xfrm>
            <a:off x="5796548" y="2439373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 sequence is a sequence is a sequence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F30CE8-C823-9443-B0C9-C995F7A01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80" y="1426410"/>
            <a:ext cx="4909266" cy="489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56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BEA5-524C-C240-B9C7-7930590D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0211"/>
          </a:xfrm>
        </p:spPr>
        <p:txBody>
          <a:bodyPr>
            <a:normAutofit fontScale="90000"/>
          </a:bodyPr>
          <a:lstStyle/>
          <a:p>
            <a:r>
              <a:rPr lang="en-US" dirty="0"/>
              <a:t>Meta-transcriptome from refinery wastewater treatment plant </a:t>
            </a:r>
          </a:p>
        </p:txBody>
      </p:sp>
      <p:pic>
        <p:nvPicPr>
          <p:cNvPr id="4" name="Content Placeholder 4" descr="alk_benz.pdf">
            <a:extLst>
              <a:ext uri="{FF2B5EF4-FFF2-40B4-BE49-F238E27FC236}">
                <a16:creationId xmlns:a16="http://schemas.microsoft.com/office/drawing/2014/main" id="{24A2ED14-EB66-7048-902B-AAE93BD7A0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6"/>
          <a:stretch/>
        </p:blipFill>
        <p:spPr>
          <a:xfrm>
            <a:off x="5405552" y="1525337"/>
            <a:ext cx="4559905" cy="452596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0E4582-81A7-E14B-A185-724EADF8A97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7231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dirty="0"/>
              <a:t>grown in two carbon sources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Each point is a gene (&gt;250k)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Y-axis is E(difference) between groups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X-axis is E(dispersion) within group</a:t>
            </a:r>
          </a:p>
          <a:p>
            <a:r>
              <a:rPr lang="en-US" i="1" dirty="0" err="1">
                <a:solidFill>
                  <a:schemeClr val="bg1"/>
                </a:solidFill>
              </a:rPr>
              <a:t>Lysinbacillus</a:t>
            </a:r>
            <a:r>
              <a:rPr lang="en-US" dirty="0">
                <a:solidFill>
                  <a:schemeClr val="bg1"/>
                </a:solidFill>
              </a:rPr>
              <a:t> prefers alkanes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7678A-1186-CF4B-88CD-162ACC26AA9C}"/>
              </a:ext>
            </a:extLst>
          </p:cNvPr>
          <p:cNvSpPr txBox="1"/>
          <p:nvPr/>
        </p:nvSpPr>
        <p:spPr>
          <a:xfrm>
            <a:off x="5172155" y="20955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58265-C412-0241-9F9B-A9A70CFB6FC5}"/>
              </a:ext>
            </a:extLst>
          </p:cNvPr>
          <p:cNvSpPr txBox="1"/>
          <p:nvPr/>
        </p:nvSpPr>
        <p:spPr>
          <a:xfrm>
            <a:off x="5172155" y="496333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ALK</a:t>
            </a:r>
          </a:p>
        </p:txBody>
      </p:sp>
    </p:spTree>
    <p:extLst>
      <p:ext uri="{BB962C8B-B14F-4D97-AF65-F5344CB8AC3E}">
        <p14:creationId xmlns:p14="http://schemas.microsoft.com/office/powerpoint/2010/main" val="910301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 descr="NA_taxa.pdf">
            <a:extLst>
              <a:ext uri="{FF2B5EF4-FFF2-40B4-BE49-F238E27FC236}">
                <a16:creationId xmlns:a16="http://schemas.microsoft.com/office/drawing/2014/main" id="{B09C6353-B43F-EF4B-911A-7E15A5A226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" r="293"/>
          <a:stretch/>
        </p:blipFill>
        <p:spPr>
          <a:xfrm>
            <a:off x="5405552" y="1525336"/>
            <a:ext cx="4511524" cy="4525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43BEA5-524C-C240-B9C7-7930590D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9970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Functional meta-transcriptome of samples from refinery wastewater treatment plant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24E6E-3586-0F4F-A036-CC8830B9C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23105" cy="435133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grown in two carbon sources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Each point is a gene (&gt;250k)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Y-axis is E(difference) between groups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X-axis is E(dispersion) within group</a:t>
            </a:r>
          </a:p>
          <a:p>
            <a:r>
              <a:rPr lang="en-US" i="1" dirty="0" err="1"/>
              <a:t>Lysinbacillus</a:t>
            </a:r>
            <a:r>
              <a:rPr lang="en-US" dirty="0"/>
              <a:t> prefers alkanes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6C33D9-48A5-9142-8E43-4959494C0CEF}"/>
              </a:ext>
            </a:extLst>
          </p:cNvPr>
          <p:cNvSpPr txBox="1"/>
          <p:nvPr/>
        </p:nvSpPr>
        <p:spPr>
          <a:xfrm>
            <a:off x="5172155" y="20955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5E46AA-12A5-8E4E-8077-126EE876FFA1}"/>
              </a:ext>
            </a:extLst>
          </p:cNvPr>
          <p:cNvSpPr txBox="1"/>
          <p:nvPr/>
        </p:nvSpPr>
        <p:spPr>
          <a:xfrm>
            <a:off x="5172155" y="496333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ALK</a:t>
            </a:r>
          </a:p>
        </p:txBody>
      </p:sp>
    </p:spTree>
    <p:extLst>
      <p:ext uri="{BB962C8B-B14F-4D97-AF65-F5344CB8AC3E}">
        <p14:creationId xmlns:p14="http://schemas.microsoft.com/office/powerpoint/2010/main" val="2987803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BDE8-324B-9B45-83CC-6CE56C68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Metagenomically assembled genomes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D2218F-4631-674C-B21E-48897F809A6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745" y="1823452"/>
            <a:ext cx="4415608" cy="41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9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BDE8-324B-9B45-83CC-6CE56C68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Metagenomically assembled genomes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D2218F-4631-674C-B21E-48897F809A6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745" y="1823452"/>
            <a:ext cx="4415608" cy="41335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4355B5-5244-C142-80DB-EB26DF4AA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156" y="1823452"/>
            <a:ext cx="2475268" cy="40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49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44E8-603C-E040-8CB7-E954B183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0849"/>
          </a:xfrm>
        </p:spPr>
        <p:txBody>
          <a:bodyPr>
            <a:normAutofit fontScale="90000"/>
          </a:bodyPr>
          <a:lstStyle/>
          <a:p>
            <a:r>
              <a:rPr lang="en-US" dirty="0"/>
              <a:t>A brief timeline of seq-omics and microbiome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5337EE-2436-A74A-B40F-1C7BDAAF4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1084263"/>
            <a:ext cx="9296400" cy="5016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FE9D54-8644-3E41-A067-09C1BED5BD42}"/>
              </a:ext>
            </a:extLst>
          </p:cNvPr>
          <p:cNvSpPr txBox="1"/>
          <p:nvPr/>
        </p:nvSpPr>
        <p:spPr>
          <a:xfrm>
            <a:off x="838200" y="2363538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My PhD</a:t>
            </a:r>
          </a:p>
        </p:txBody>
      </p:sp>
    </p:spTree>
    <p:extLst>
      <p:ext uri="{BB962C8B-B14F-4D97-AF65-F5344CB8AC3E}">
        <p14:creationId xmlns:p14="http://schemas.microsoft.com/office/powerpoint/2010/main" val="2533379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BDE8-324B-9B45-83CC-6CE56C68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Metagenomically assembled genomes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D2218F-4631-674C-B21E-48897F809A6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745" y="1823452"/>
            <a:ext cx="4415608" cy="41335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4355B5-5244-C142-80DB-EB26DF4AA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156" y="1823452"/>
            <a:ext cx="2475268" cy="4034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F349D0-B5FB-914D-BCA3-1101D4E478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6" r="26959"/>
          <a:stretch/>
        </p:blipFill>
        <p:spPr>
          <a:xfrm>
            <a:off x="8368631" y="2455610"/>
            <a:ext cx="2819016" cy="276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03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A06A-C757-284E-93EF-35C37C19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6B64F-2596-674B-A2E0-F2BBC5B3B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Sequencing is not a swiss army knife</a:t>
            </a:r>
          </a:p>
          <a:p>
            <a:r>
              <a:rPr lang="en-US" dirty="0"/>
              <a:t>What people use is an accident of their training</a:t>
            </a:r>
          </a:p>
          <a:p>
            <a:r>
              <a:rPr lang="en-US" dirty="0"/>
              <a:t>You actually have to understand the technology from end-to-end</a:t>
            </a:r>
          </a:p>
          <a:p>
            <a:r>
              <a:rPr lang="en-US" dirty="0"/>
              <a:t>It’s all the same data</a:t>
            </a:r>
          </a:p>
          <a:p>
            <a:pPr lvl="1"/>
            <a:r>
              <a:rPr lang="en-US" dirty="0"/>
              <a:t>Sometimes it doesn’t matter</a:t>
            </a:r>
          </a:p>
          <a:p>
            <a:pPr lvl="2"/>
            <a:r>
              <a:rPr lang="en-US" dirty="0"/>
              <a:t>But when methods fail you won’t know</a:t>
            </a:r>
          </a:p>
          <a:p>
            <a:r>
              <a:rPr lang="en-US" dirty="0"/>
              <a:t>There are principled ways of dealing with sequencing data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44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BA7FE999-A002-D942-9754-8A2AB133D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175" y="5458801"/>
            <a:ext cx="1204119" cy="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1236D8-9F35-2544-B1DB-5DF91D551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7579" b="-177579"/>
          <a:stretch>
            <a:fillRect/>
          </a:stretch>
        </p:blipFill>
        <p:spPr>
          <a:xfrm>
            <a:off x="1464912" y="4887912"/>
            <a:ext cx="3556000" cy="195580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0C883AA-13E3-F34A-AFE8-21895A79D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3" y="947738"/>
            <a:ext cx="2087562" cy="318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24291942-0465-044D-884F-DB8078944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2009775"/>
            <a:ext cx="106045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3EEA6FFB-9D08-8943-911A-D0FF53B73D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8" y="3062288"/>
            <a:ext cx="10572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CoDa.pdf">
            <a:extLst>
              <a:ext uri="{FF2B5EF4-FFF2-40B4-BE49-F238E27FC236}">
                <a16:creationId xmlns:a16="http://schemas.microsoft.com/office/drawing/2014/main" id="{7B77764D-DCD5-C640-BB3D-C461DF7A12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359" y="1040110"/>
            <a:ext cx="31607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CFFF3FA6-63C7-F340-B460-5037A9C67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4695825"/>
            <a:ext cx="2436813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32AEBBC0-4A8F-9141-9934-D244E1A6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2864" y="4458295"/>
            <a:ext cx="157145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Gregor</a:t>
            </a:r>
            <a:r>
              <a:rPr lang="en-US" sz="1800" dirty="0"/>
              <a:t> Reid</a:t>
            </a:r>
          </a:p>
          <a:p>
            <a:pPr eaLnBrk="1" hangingPunct="1"/>
            <a:r>
              <a:rPr lang="en-US" sz="1800" dirty="0"/>
              <a:t>Jeremy Burton</a:t>
            </a:r>
          </a:p>
          <a:p>
            <a:pPr eaLnBrk="1" hangingPunct="1"/>
            <a:r>
              <a:rPr lang="en-US" sz="1800" dirty="0"/>
              <a:t>Daniel </a:t>
            </a:r>
            <a:r>
              <a:rPr lang="en-US" sz="1800" dirty="0" err="1"/>
              <a:t>Giguere</a:t>
            </a:r>
            <a:endParaRPr lang="en-US" sz="1800" dirty="0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06F87CA3-9AFF-BD4D-A3CE-69A3BB089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5863" y="2181225"/>
            <a:ext cx="11652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Andrew</a:t>
            </a:r>
          </a:p>
          <a:p>
            <a:pPr eaLnBrk="1" hangingPunct="1"/>
            <a:r>
              <a:rPr lang="en-US" sz="1800" dirty="0"/>
              <a:t>Fernandes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Jean</a:t>
            </a:r>
          </a:p>
          <a:p>
            <a:pPr eaLnBrk="1" hangingPunct="1"/>
            <a:r>
              <a:rPr lang="en-US" sz="1800" dirty="0" err="1"/>
              <a:t>Macklaim</a:t>
            </a:r>
            <a:endParaRPr lang="en-US" sz="180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19D7C1D6-086F-0042-9A1F-85D546D78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1800" y="2340648"/>
            <a:ext cx="230031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Vera </a:t>
            </a:r>
            <a:r>
              <a:rPr lang="en-US" sz="1800" dirty="0" err="1"/>
              <a:t>Pawlowsky-Glahn</a:t>
            </a:r>
            <a:endParaRPr lang="en-US" sz="1800" dirty="0"/>
          </a:p>
          <a:p>
            <a:pPr eaLnBrk="1" hangingPunct="1"/>
            <a:r>
              <a:rPr lang="en-US" sz="1800" dirty="0"/>
              <a:t>Juan Jose </a:t>
            </a:r>
            <a:r>
              <a:rPr lang="en-US" sz="1800" dirty="0" err="1"/>
              <a:t>Egozcue</a:t>
            </a:r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Justin Silverman</a:t>
            </a:r>
          </a:p>
          <a:p>
            <a:pPr eaLnBrk="1" hangingPunct="1"/>
            <a:r>
              <a:rPr lang="en-US" sz="1800" dirty="0"/>
              <a:t>     </a:t>
            </a:r>
            <a:r>
              <a:rPr lang="en-US" sz="1800" dirty="0" err="1"/>
              <a:t>philr</a:t>
            </a:r>
            <a:r>
              <a:rPr lang="en-US" sz="1800" dirty="0"/>
              <a:t> </a:t>
            </a:r>
          </a:p>
          <a:p>
            <a:pPr eaLnBrk="1" hangingPunct="1"/>
            <a:r>
              <a:rPr lang="en-US" sz="1800" dirty="0"/>
              <a:t>Tom Quinn</a:t>
            </a:r>
          </a:p>
          <a:p>
            <a:pPr eaLnBrk="1" hangingPunct="1"/>
            <a:r>
              <a:rPr lang="en-US" sz="1800" dirty="0"/>
              <a:t>     </a:t>
            </a:r>
            <a:r>
              <a:rPr lang="en-US" sz="1800" dirty="0" err="1"/>
              <a:t>propr</a:t>
            </a:r>
            <a:r>
              <a:rPr lang="en-US" sz="1800" dirty="0"/>
              <a:t> </a:t>
            </a: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008149A0-5A56-C045-9767-4317705A4A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873125"/>
            <a:ext cx="2589212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80A1DF-AF21-E547-84E0-590D21E385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4994" y="4622798"/>
            <a:ext cx="1905000" cy="34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BE065-F98F-AE4A-88E5-0A8464B303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1669" y="4482943"/>
            <a:ext cx="1511300" cy="5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B9E3E5-1B17-AF4C-8632-114CAFF7DA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6816" y="5145083"/>
            <a:ext cx="2228850" cy="342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5F15A9-C369-9E44-A876-E9B108517D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4825" y="4821231"/>
            <a:ext cx="1060824" cy="50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B069C2-4E4A-1D4E-992C-5B76F6FAD5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01715" y="4183375"/>
            <a:ext cx="1321944" cy="51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91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ECFB-607B-D541-A7E2-75EA58EC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sequencing journey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4E2A11-6BA2-AD4C-8C53-66C8DABD8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431" y="1690688"/>
            <a:ext cx="4187029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3FABF7-A051-3740-A304-B5377446F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722" y="2045841"/>
            <a:ext cx="1881745" cy="1429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01183-0DA4-1C48-ADB3-BFD09BCA7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284" y="3584915"/>
            <a:ext cx="1282940" cy="1216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AB3802-7CF6-EC40-9246-74A6A64CC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9867" y="4797323"/>
            <a:ext cx="2743200" cy="189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7DCBD6-34A8-5840-BA43-6672DFC0453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126" y="2162771"/>
            <a:ext cx="1203922" cy="9015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5B9C7-1EF6-5044-9FCD-344632DDE59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6025" y="3818729"/>
            <a:ext cx="1376489" cy="1182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80266E-9A4F-404F-B963-97CFFA834D2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3538" y="3493848"/>
            <a:ext cx="1906057" cy="14295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214962-89A2-C244-BA9A-8544485C0B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3206" y="3723257"/>
            <a:ext cx="1319388" cy="1187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71A5E3-6D1F-0946-AD91-81803F9834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3067" y="5078908"/>
            <a:ext cx="1323463" cy="12155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34AFF1-5A9B-0E4F-A8DB-30EF2C05492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0684" y="5078908"/>
            <a:ext cx="1189496" cy="1189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CDA9B8-C166-CB49-ABC2-4FDEEF9061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8905" y="2162771"/>
            <a:ext cx="1729783" cy="12108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17D22B-15F1-D14D-9972-9CD923B936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8868" y="5055589"/>
            <a:ext cx="1270000" cy="127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AA7F631-AE0F-A544-B972-EE3A5C0774B8}"/>
              </a:ext>
            </a:extLst>
          </p:cNvPr>
          <p:cNvSpPr txBox="1"/>
          <p:nvPr/>
        </p:nvSpPr>
        <p:spPr>
          <a:xfrm>
            <a:off x="5618035" y="169068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F6E4D1-2970-D54B-B838-073F32A9A7DE}"/>
              </a:ext>
            </a:extLst>
          </p:cNvPr>
          <p:cNvSpPr txBox="1"/>
          <p:nvPr/>
        </p:nvSpPr>
        <p:spPr>
          <a:xfrm>
            <a:off x="7880999" y="1742063"/>
            <a:ext cx="99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Capillary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98863A-07D5-004F-998A-7ADA51AA2FB1}"/>
              </a:ext>
            </a:extLst>
          </p:cNvPr>
          <p:cNvSpPr txBox="1"/>
          <p:nvPr/>
        </p:nvSpPr>
        <p:spPr>
          <a:xfrm>
            <a:off x="9620605" y="3453556"/>
            <a:ext cx="195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Solexa</a:t>
            </a:r>
            <a:r>
              <a:rPr lang="en-US" dirty="0"/>
              <a:t>/Illumina GA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2AE7F8-5623-D844-BF40-DA722DC99E47}"/>
              </a:ext>
            </a:extLst>
          </p:cNvPr>
          <p:cNvSpPr txBox="1"/>
          <p:nvPr/>
        </p:nvSpPr>
        <p:spPr>
          <a:xfrm>
            <a:off x="5415839" y="3400249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Ion Torrent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7640CA-F2D9-FB48-8053-FED06D6077AA}"/>
              </a:ext>
            </a:extLst>
          </p:cNvPr>
          <p:cNvSpPr txBox="1"/>
          <p:nvPr/>
        </p:nvSpPr>
        <p:spPr>
          <a:xfrm>
            <a:off x="7102560" y="3450086"/>
            <a:ext cx="11480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HiSeq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645E81-7866-FA46-B3F7-E1EB963B248E}"/>
              </a:ext>
            </a:extLst>
          </p:cNvPr>
          <p:cNvSpPr txBox="1"/>
          <p:nvPr/>
        </p:nvSpPr>
        <p:spPr>
          <a:xfrm>
            <a:off x="8497964" y="3474384"/>
            <a:ext cx="10791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ABI </a:t>
            </a:r>
            <a:r>
              <a:rPr lang="en-US" dirty="0" err="1"/>
              <a:t>SoLID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D37EB7-8F6B-6845-8011-7A7EB20C76A7}"/>
              </a:ext>
            </a:extLst>
          </p:cNvPr>
          <p:cNvSpPr txBox="1"/>
          <p:nvPr/>
        </p:nvSpPr>
        <p:spPr>
          <a:xfrm>
            <a:off x="10288868" y="1791727"/>
            <a:ext cx="5357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454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EE1B2A-99E0-4141-ACA5-3BBF243A205D}"/>
              </a:ext>
            </a:extLst>
          </p:cNvPr>
          <p:cNvSpPr txBox="1"/>
          <p:nvPr/>
        </p:nvSpPr>
        <p:spPr>
          <a:xfrm>
            <a:off x="5304669" y="479732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MiSeq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ABAFF7-8378-A84D-91EE-5D16DB50527B}"/>
              </a:ext>
            </a:extLst>
          </p:cNvPr>
          <p:cNvSpPr txBox="1"/>
          <p:nvPr/>
        </p:nvSpPr>
        <p:spPr>
          <a:xfrm>
            <a:off x="6796644" y="4694051"/>
            <a:ext cx="21866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NextSeq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7A3F8B-64F0-2142-809B-AF8049760FC6}"/>
              </a:ext>
            </a:extLst>
          </p:cNvPr>
          <p:cNvSpPr txBox="1"/>
          <p:nvPr/>
        </p:nvSpPr>
        <p:spPr>
          <a:xfrm>
            <a:off x="9018868" y="4820607"/>
            <a:ext cx="9028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minION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472CF4-00E9-5243-9870-0A9D60C428BE}"/>
              </a:ext>
            </a:extLst>
          </p:cNvPr>
          <p:cNvSpPr txBox="1"/>
          <p:nvPr/>
        </p:nvSpPr>
        <p:spPr>
          <a:xfrm>
            <a:off x="10325738" y="4749840"/>
            <a:ext cx="13193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NovaSeq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CA5AA2-8AB6-A642-BEA7-79B1EBB07A24}"/>
              </a:ext>
            </a:extLst>
          </p:cNvPr>
          <p:cNvCxnSpPr/>
          <p:nvPr/>
        </p:nvCxnSpPr>
        <p:spPr>
          <a:xfrm>
            <a:off x="7349301" y="2556387"/>
            <a:ext cx="3596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909201B-9C38-124F-8B9A-63B1EBA7ADD4}"/>
              </a:ext>
            </a:extLst>
          </p:cNvPr>
          <p:cNvCxnSpPr/>
          <p:nvPr/>
        </p:nvCxnSpPr>
        <p:spPr>
          <a:xfrm>
            <a:off x="9474066" y="2531806"/>
            <a:ext cx="3596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EB07F2-FED6-A54E-9F82-9CBB23FD03D7}"/>
              </a:ext>
            </a:extLst>
          </p:cNvPr>
          <p:cNvCxnSpPr>
            <a:cxnSpLocks/>
          </p:cNvCxnSpPr>
          <p:nvPr/>
        </p:nvCxnSpPr>
        <p:spPr>
          <a:xfrm flipH="1">
            <a:off x="9721573" y="4176550"/>
            <a:ext cx="4002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3F2064-2AAB-0540-BDC3-EF9DE5A83934}"/>
              </a:ext>
            </a:extLst>
          </p:cNvPr>
          <p:cNvCxnSpPr>
            <a:cxnSpLocks/>
          </p:cNvCxnSpPr>
          <p:nvPr/>
        </p:nvCxnSpPr>
        <p:spPr>
          <a:xfrm flipH="1">
            <a:off x="8127149" y="4176550"/>
            <a:ext cx="4002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288FA8-A9DE-2540-9A5D-B797419635EA}"/>
              </a:ext>
            </a:extLst>
          </p:cNvPr>
          <p:cNvCxnSpPr>
            <a:cxnSpLocks/>
          </p:cNvCxnSpPr>
          <p:nvPr/>
        </p:nvCxnSpPr>
        <p:spPr>
          <a:xfrm flipH="1">
            <a:off x="6770173" y="4165825"/>
            <a:ext cx="4002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9417C01-E7D4-294E-9C5D-CE9697ACBBB7}"/>
              </a:ext>
            </a:extLst>
          </p:cNvPr>
          <p:cNvCxnSpPr/>
          <p:nvPr/>
        </p:nvCxnSpPr>
        <p:spPr>
          <a:xfrm>
            <a:off x="6812650" y="5701426"/>
            <a:ext cx="3596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1F488A-7AE3-9D45-B0EB-EDAF3C08EFF0}"/>
              </a:ext>
            </a:extLst>
          </p:cNvPr>
          <p:cNvCxnSpPr/>
          <p:nvPr/>
        </p:nvCxnSpPr>
        <p:spPr>
          <a:xfrm>
            <a:off x="8776853" y="5673656"/>
            <a:ext cx="3596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06FDC3-6739-0E43-8A3C-FC1A73F33AA8}"/>
              </a:ext>
            </a:extLst>
          </p:cNvPr>
          <p:cNvCxnSpPr/>
          <p:nvPr/>
        </p:nvCxnSpPr>
        <p:spPr>
          <a:xfrm>
            <a:off x="10274051" y="5673656"/>
            <a:ext cx="3596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91E4704-7B0D-9B4B-A86A-3299047D1A1E}"/>
              </a:ext>
            </a:extLst>
          </p:cNvPr>
          <p:cNvCxnSpPr>
            <a:cxnSpLocks/>
          </p:cNvCxnSpPr>
          <p:nvPr/>
        </p:nvCxnSpPr>
        <p:spPr>
          <a:xfrm flipH="1">
            <a:off x="10651075" y="3197414"/>
            <a:ext cx="1" cy="273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6BE17C4-60E8-6340-9EAD-18262E2B09A6}"/>
              </a:ext>
            </a:extLst>
          </p:cNvPr>
          <p:cNvCxnSpPr>
            <a:cxnSpLocks/>
          </p:cNvCxnSpPr>
          <p:nvPr/>
        </p:nvCxnSpPr>
        <p:spPr>
          <a:xfrm flipH="1">
            <a:off x="6192711" y="4805608"/>
            <a:ext cx="1" cy="273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64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72CA-4208-CC46-A9E4-2AB734F5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443"/>
          </a:xfrm>
        </p:spPr>
        <p:txBody>
          <a:bodyPr>
            <a:normAutofit fontScale="90000"/>
          </a:bodyPr>
          <a:lstStyle/>
          <a:p>
            <a:r>
              <a:rPr lang="en-US" dirty="0"/>
              <a:t>It’s all just sequencing!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73459C-0140-524C-B203-274180B86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9206" y="1303567"/>
            <a:ext cx="2150862" cy="158598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572C76-5D46-8A40-8644-F6019909F555}"/>
              </a:ext>
            </a:extLst>
          </p:cNvPr>
          <p:cNvSpPr txBox="1"/>
          <p:nvPr/>
        </p:nvSpPr>
        <p:spPr>
          <a:xfrm>
            <a:off x="2313039" y="172723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ChIP</a:t>
            </a:r>
            <a:r>
              <a:rPr lang="en-US" dirty="0"/>
              <a:t> seq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AD374-A032-5D41-AC44-690933C7338B}"/>
              </a:ext>
            </a:extLst>
          </p:cNvPr>
          <p:cNvSpPr txBox="1"/>
          <p:nvPr/>
        </p:nvSpPr>
        <p:spPr>
          <a:xfrm>
            <a:off x="2313038" y="4576772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 seq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2BDEE9-7226-9A4E-816C-F3EEC99FA118}"/>
              </a:ext>
            </a:extLst>
          </p:cNvPr>
          <p:cNvSpPr txBox="1"/>
          <p:nvPr/>
        </p:nvSpPr>
        <p:spPr>
          <a:xfrm>
            <a:off x="3299206" y="4616495"/>
            <a:ext cx="1758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Standardization?</a:t>
            </a:r>
          </a:p>
          <a:p>
            <a:r>
              <a:rPr lang="en-US" dirty="0"/>
              <a:t>Normalization?</a:t>
            </a:r>
          </a:p>
          <a:p>
            <a:r>
              <a:rPr lang="en-US" dirty="0"/>
              <a:t>0 values?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730EE-3389-D84E-B388-7102327248A3}"/>
              </a:ext>
            </a:extLst>
          </p:cNvPr>
          <p:cNvSpPr txBox="1"/>
          <p:nvPr/>
        </p:nvSpPr>
        <p:spPr>
          <a:xfrm>
            <a:off x="5310207" y="4616495"/>
            <a:ext cx="785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DeSeq</a:t>
            </a:r>
            <a:endParaRPr lang="en-US" dirty="0"/>
          </a:p>
          <a:p>
            <a:r>
              <a:rPr lang="en-US" dirty="0" err="1"/>
              <a:t>edgeR</a:t>
            </a:r>
            <a:endParaRPr lang="en-US" dirty="0"/>
          </a:p>
          <a:p>
            <a:r>
              <a:rPr lang="en-US" dirty="0" err="1"/>
              <a:t>voom</a:t>
            </a:r>
            <a:endParaRPr lang="en-US" dirty="0"/>
          </a:p>
          <a:p>
            <a:r>
              <a:rPr lang="en-US" dirty="0" err="1"/>
              <a:t>limma</a:t>
            </a:r>
            <a:endParaRPr lang="en-US" dirty="0"/>
          </a:p>
          <a:p>
            <a:r>
              <a:rPr lang="en-US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E78ED-B729-7448-8D60-0BEF2758ABA2}"/>
              </a:ext>
            </a:extLst>
          </p:cNvPr>
          <p:cNvSpPr txBox="1"/>
          <p:nvPr/>
        </p:nvSpPr>
        <p:spPr>
          <a:xfrm rot="16200000">
            <a:off x="-108154" y="3244334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Collect DNA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5EBBF6-606C-9B4F-8F90-3CCB07B4458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189" y="2967335"/>
            <a:ext cx="1005308" cy="92333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3E9833-152E-FC4A-98D5-42C05679447A}"/>
              </a:ext>
            </a:extLst>
          </p:cNvPr>
          <p:cNvCxnSpPr/>
          <p:nvPr/>
        </p:nvCxnSpPr>
        <p:spPr>
          <a:xfrm>
            <a:off x="663585" y="3433916"/>
            <a:ext cx="3596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1812F6-3CB4-0840-A95B-417A937CD146}"/>
              </a:ext>
            </a:extLst>
          </p:cNvPr>
          <p:cNvCxnSpPr>
            <a:cxnSpLocks/>
          </p:cNvCxnSpPr>
          <p:nvPr/>
        </p:nvCxnSpPr>
        <p:spPr>
          <a:xfrm flipV="1">
            <a:off x="2137794" y="2096562"/>
            <a:ext cx="271109" cy="13324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2FB91F-2305-2942-9B45-0C50F3703F0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134615" y="3429000"/>
            <a:ext cx="178423" cy="13324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B43EA8-B5C5-7240-ACC0-CDDD69E8895B}"/>
              </a:ext>
            </a:extLst>
          </p:cNvPr>
          <p:cNvCxnSpPr>
            <a:cxnSpLocks/>
          </p:cNvCxnSpPr>
          <p:nvPr/>
        </p:nvCxnSpPr>
        <p:spPr>
          <a:xfrm>
            <a:off x="2131294" y="3429000"/>
            <a:ext cx="124851" cy="25244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28983F-5269-C14E-85B9-83CD289B00B9}"/>
              </a:ext>
            </a:extLst>
          </p:cNvPr>
          <p:cNvSpPr txBox="1"/>
          <p:nvPr/>
        </p:nvSpPr>
        <p:spPr>
          <a:xfrm>
            <a:off x="2346700" y="5760163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whatever seq</a:t>
            </a:r>
          </a:p>
        </p:txBody>
      </p:sp>
    </p:spTree>
    <p:extLst>
      <p:ext uri="{BB962C8B-B14F-4D97-AF65-F5344CB8AC3E}">
        <p14:creationId xmlns:p14="http://schemas.microsoft.com/office/powerpoint/2010/main" val="2272928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72CA-4208-CC46-A9E4-2AB734F5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443"/>
          </a:xfrm>
        </p:spPr>
        <p:txBody>
          <a:bodyPr>
            <a:normAutofit fontScale="90000"/>
          </a:bodyPr>
          <a:lstStyle/>
          <a:p>
            <a:r>
              <a:rPr lang="en-US" dirty="0"/>
              <a:t>It’s all just sequencing!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73459C-0140-524C-B203-274180B86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9206" y="1303567"/>
            <a:ext cx="2150862" cy="158598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572C76-5D46-8A40-8644-F6019909F555}"/>
              </a:ext>
            </a:extLst>
          </p:cNvPr>
          <p:cNvSpPr txBox="1"/>
          <p:nvPr/>
        </p:nvSpPr>
        <p:spPr>
          <a:xfrm>
            <a:off x="2313039" y="172723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ChIP</a:t>
            </a:r>
            <a:r>
              <a:rPr lang="en-US" dirty="0"/>
              <a:t> seq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79ACC9-A5FC-EC4E-88B4-88AA9052E0CB}"/>
              </a:ext>
            </a:extLst>
          </p:cNvPr>
          <p:cNvSpPr txBox="1"/>
          <p:nvPr/>
        </p:nvSpPr>
        <p:spPr>
          <a:xfrm>
            <a:off x="4250063" y="324433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16S seq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AD374-A032-5D41-AC44-690933C7338B}"/>
              </a:ext>
            </a:extLst>
          </p:cNvPr>
          <p:cNvSpPr txBox="1"/>
          <p:nvPr/>
        </p:nvSpPr>
        <p:spPr>
          <a:xfrm>
            <a:off x="2313038" y="4576772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 seq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2BDEE9-7226-9A4E-816C-F3EEC99FA118}"/>
              </a:ext>
            </a:extLst>
          </p:cNvPr>
          <p:cNvSpPr txBox="1"/>
          <p:nvPr/>
        </p:nvSpPr>
        <p:spPr>
          <a:xfrm>
            <a:off x="3299206" y="4616495"/>
            <a:ext cx="1758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Standardization?</a:t>
            </a:r>
          </a:p>
          <a:p>
            <a:r>
              <a:rPr lang="en-US" dirty="0"/>
              <a:t>Normalization?</a:t>
            </a:r>
          </a:p>
          <a:p>
            <a:r>
              <a:rPr lang="en-US" dirty="0"/>
              <a:t>0 values?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730EE-3389-D84E-B388-7102327248A3}"/>
              </a:ext>
            </a:extLst>
          </p:cNvPr>
          <p:cNvSpPr txBox="1"/>
          <p:nvPr/>
        </p:nvSpPr>
        <p:spPr>
          <a:xfrm>
            <a:off x="5310207" y="4616495"/>
            <a:ext cx="785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DeSeq</a:t>
            </a:r>
            <a:endParaRPr lang="en-US" dirty="0"/>
          </a:p>
          <a:p>
            <a:r>
              <a:rPr lang="en-US" dirty="0" err="1"/>
              <a:t>edgeR</a:t>
            </a:r>
            <a:endParaRPr lang="en-US" dirty="0"/>
          </a:p>
          <a:p>
            <a:r>
              <a:rPr lang="en-US" dirty="0" err="1"/>
              <a:t>voom</a:t>
            </a:r>
            <a:endParaRPr lang="en-US" dirty="0"/>
          </a:p>
          <a:p>
            <a:r>
              <a:rPr lang="en-US" dirty="0" err="1"/>
              <a:t>limma</a:t>
            </a:r>
            <a:endParaRPr lang="en-US" dirty="0"/>
          </a:p>
          <a:p>
            <a:r>
              <a:rPr lang="en-US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E78ED-B729-7448-8D60-0BEF2758ABA2}"/>
              </a:ext>
            </a:extLst>
          </p:cNvPr>
          <p:cNvSpPr txBox="1"/>
          <p:nvPr/>
        </p:nvSpPr>
        <p:spPr>
          <a:xfrm rot="16200000">
            <a:off x="-108154" y="3244334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Collect DNA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5EBBF6-606C-9B4F-8F90-3CCB07B4458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189" y="2967335"/>
            <a:ext cx="1005308" cy="92333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3E9833-152E-FC4A-98D5-42C05679447A}"/>
              </a:ext>
            </a:extLst>
          </p:cNvPr>
          <p:cNvCxnSpPr/>
          <p:nvPr/>
        </p:nvCxnSpPr>
        <p:spPr>
          <a:xfrm>
            <a:off x="663585" y="3433916"/>
            <a:ext cx="3596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1812F6-3CB4-0840-A95B-417A937CD146}"/>
              </a:ext>
            </a:extLst>
          </p:cNvPr>
          <p:cNvCxnSpPr>
            <a:cxnSpLocks/>
          </p:cNvCxnSpPr>
          <p:nvPr/>
        </p:nvCxnSpPr>
        <p:spPr>
          <a:xfrm flipV="1">
            <a:off x="2137794" y="2096562"/>
            <a:ext cx="271109" cy="13324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2FB91F-2305-2942-9B45-0C50F3703F0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134615" y="3429000"/>
            <a:ext cx="178423" cy="13324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000D88-DAE1-A04A-B476-6CED251CEC14}"/>
              </a:ext>
            </a:extLst>
          </p:cNvPr>
          <p:cNvCxnSpPr>
            <a:cxnSpLocks/>
          </p:cNvCxnSpPr>
          <p:nvPr/>
        </p:nvCxnSpPr>
        <p:spPr>
          <a:xfrm>
            <a:off x="2113935" y="3429000"/>
            <a:ext cx="21024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B43EA8-B5C5-7240-ACC0-CDDD69E8895B}"/>
              </a:ext>
            </a:extLst>
          </p:cNvPr>
          <p:cNvCxnSpPr>
            <a:cxnSpLocks/>
          </p:cNvCxnSpPr>
          <p:nvPr/>
        </p:nvCxnSpPr>
        <p:spPr>
          <a:xfrm>
            <a:off x="2131294" y="3429000"/>
            <a:ext cx="124851" cy="25244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28983F-5269-C14E-85B9-83CD289B00B9}"/>
              </a:ext>
            </a:extLst>
          </p:cNvPr>
          <p:cNvSpPr txBox="1"/>
          <p:nvPr/>
        </p:nvSpPr>
        <p:spPr>
          <a:xfrm>
            <a:off x="2346700" y="5760163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whatever seq</a:t>
            </a:r>
          </a:p>
        </p:txBody>
      </p:sp>
      <p:pic>
        <p:nvPicPr>
          <p:cNvPr id="33" name="Content Placeholder 7">
            <a:extLst>
              <a:ext uri="{FF2B5EF4-FFF2-40B4-BE49-F238E27FC236}">
                <a16:creationId xmlns:a16="http://schemas.microsoft.com/office/drawing/2014/main" id="{87471E1F-F3A4-8741-B07D-8105A549073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682" b="-7682"/>
          <a:stretch>
            <a:fillRect/>
          </a:stretch>
        </p:blipFill>
        <p:spPr>
          <a:xfrm>
            <a:off x="5310207" y="1911896"/>
            <a:ext cx="5484780" cy="346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43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A4FD0-2428-EC4C-88E3-FA14A062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720" y="2666163"/>
            <a:ext cx="2293779" cy="1720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C372CA-4208-CC46-A9E4-2AB734F5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443"/>
          </a:xfrm>
        </p:spPr>
        <p:txBody>
          <a:bodyPr>
            <a:normAutofit fontScale="90000"/>
          </a:bodyPr>
          <a:lstStyle/>
          <a:p>
            <a:r>
              <a:rPr lang="en-US" dirty="0"/>
              <a:t>It’s all just sequencing!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E78ED-B729-7448-8D60-0BEF2758ABA2}"/>
              </a:ext>
            </a:extLst>
          </p:cNvPr>
          <p:cNvSpPr txBox="1"/>
          <p:nvPr/>
        </p:nvSpPr>
        <p:spPr>
          <a:xfrm rot="16200000">
            <a:off x="-117986" y="3244334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Collect DNA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5EBBF6-606C-9B4F-8F90-3CCB07B4458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189" y="2967335"/>
            <a:ext cx="1005308" cy="92333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3E9833-152E-FC4A-98D5-42C05679447A}"/>
              </a:ext>
            </a:extLst>
          </p:cNvPr>
          <p:cNvCxnSpPr/>
          <p:nvPr/>
        </p:nvCxnSpPr>
        <p:spPr>
          <a:xfrm>
            <a:off x="663585" y="3433916"/>
            <a:ext cx="3596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000D88-DAE1-A04A-B476-6CED251CEC14}"/>
              </a:ext>
            </a:extLst>
          </p:cNvPr>
          <p:cNvCxnSpPr>
            <a:cxnSpLocks/>
          </p:cNvCxnSpPr>
          <p:nvPr/>
        </p:nvCxnSpPr>
        <p:spPr>
          <a:xfrm>
            <a:off x="2113935" y="3429000"/>
            <a:ext cx="2637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28983F-5269-C14E-85B9-83CD289B00B9}"/>
              </a:ext>
            </a:extLst>
          </p:cNvPr>
          <p:cNvSpPr txBox="1"/>
          <p:nvPr/>
        </p:nvSpPr>
        <p:spPr>
          <a:xfrm>
            <a:off x="2377674" y="3244334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whatever seq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124281-C9DD-9247-91E7-0A993D495EE2}"/>
              </a:ext>
            </a:extLst>
          </p:cNvPr>
          <p:cNvSpPr txBox="1"/>
          <p:nvPr/>
        </p:nvSpPr>
        <p:spPr>
          <a:xfrm>
            <a:off x="6424783" y="1520453"/>
            <a:ext cx="88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CED5B-1228-C649-9BDF-0448189C75E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1154" y="243360"/>
            <a:ext cx="2156243" cy="2251587"/>
          </a:xfrm>
          <a:prstGeom prst="rect">
            <a:avLst/>
          </a:prstGeom>
        </p:spPr>
      </p:pic>
      <p:pic>
        <p:nvPicPr>
          <p:cNvPr id="24" name="Content Placeholder 7" descr="NA_taxa.pdf">
            <a:extLst>
              <a:ext uri="{FF2B5EF4-FFF2-40B4-BE49-F238E27FC236}">
                <a16:creationId xmlns:a16="http://schemas.microsoft.com/office/drawing/2014/main" id="{23CD64C3-86C3-8D42-BC09-17242729B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" r="293"/>
          <a:stretch/>
        </p:blipFill>
        <p:spPr>
          <a:xfrm>
            <a:off x="8498515" y="2463499"/>
            <a:ext cx="2118882" cy="2125663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DC569B1-2491-314A-BE46-B941707B633B}"/>
              </a:ext>
            </a:extLst>
          </p:cNvPr>
          <p:cNvSpPr txBox="1"/>
          <p:nvPr/>
        </p:nvSpPr>
        <p:spPr>
          <a:xfrm>
            <a:off x="6168386" y="3244334"/>
            <a:ext cx="1234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</a:t>
            </a:r>
          </a:p>
        </p:txBody>
      </p:sp>
      <p:pic>
        <p:nvPicPr>
          <p:cNvPr id="27" name="Content Placeholder 5" descr="fig4_BV_seed_strip.pdf">
            <a:extLst>
              <a:ext uri="{FF2B5EF4-FFF2-40B4-BE49-F238E27FC236}">
                <a16:creationId xmlns:a16="http://schemas.microsoft.com/office/drawing/2014/main" id="{940E68BC-AF19-9F49-914D-6119C187ED3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85" b="-7385"/>
          <a:stretch>
            <a:fillRect/>
          </a:stretch>
        </p:blipFill>
        <p:spPr>
          <a:xfrm>
            <a:off x="7442630" y="4589162"/>
            <a:ext cx="3174767" cy="20040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D09DDA6-8AA5-F24B-8FDE-7DD6ECCD56B9}"/>
              </a:ext>
            </a:extLst>
          </p:cNvPr>
          <p:cNvSpPr txBox="1"/>
          <p:nvPr/>
        </p:nvSpPr>
        <p:spPr>
          <a:xfrm>
            <a:off x="6019227" y="5389713"/>
            <a:ext cx="1423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Functionalize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48DFAB-D915-8440-8B4D-BC181F844AAA}"/>
              </a:ext>
            </a:extLst>
          </p:cNvPr>
          <p:cNvSpPr txBox="1"/>
          <p:nvPr/>
        </p:nvSpPr>
        <p:spPr>
          <a:xfrm>
            <a:off x="3280382" y="2230742"/>
            <a:ext cx="3314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Probabilistic random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Ratios not numbers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039B08-6E34-7440-BC00-D7E1777B9F69}"/>
              </a:ext>
            </a:extLst>
          </p:cNvPr>
          <p:cNvCxnSpPr>
            <a:cxnSpLocks/>
          </p:cNvCxnSpPr>
          <p:nvPr/>
        </p:nvCxnSpPr>
        <p:spPr>
          <a:xfrm>
            <a:off x="3823904" y="3429000"/>
            <a:ext cx="2637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C2B48F-2E25-0746-B4D3-642AF1558BFA}"/>
              </a:ext>
            </a:extLst>
          </p:cNvPr>
          <p:cNvCxnSpPr>
            <a:cxnSpLocks/>
          </p:cNvCxnSpPr>
          <p:nvPr/>
        </p:nvCxnSpPr>
        <p:spPr>
          <a:xfrm>
            <a:off x="5755488" y="3429000"/>
            <a:ext cx="2637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F069CBC-8643-CE4A-A93E-79CDBC09A3C0}"/>
              </a:ext>
            </a:extLst>
          </p:cNvPr>
          <p:cNvCxnSpPr>
            <a:cxnSpLocks/>
          </p:cNvCxnSpPr>
          <p:nvPr/>
        </p:nvCxnSpPr>
        <p:spPr>
          <a:xfrm>
            <a:off x="5755488" y="5574379"/>
            <a:ext cx="2637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26A8C78-D8A6-3041-A2B6-171EAB920698}"/>
              </a:ext>
            </a:extLst>
          </p:cNvPr>
          <p:cNvCxnSpPr>
            <a:cxnSpLocks/>
          </p:cNvCxnSpPr>
          <p:nvPr/>
        </p:nvCxnSpPr>
        <p:spPr>
          <a:xfrm>
            <a:off x="5755488" y="1705119"/>
            <a:ext cx="2637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506AB70-145A-994D-8AB3-77BC14278431}"/>
              </a:ext>
            </a:extLst>
          </p:cNvPr>
          <p:cNvSpPr txBox="1"/>
          <p:nvPr/>
        </p:nvSpPr>
        <p:spPr>
          <a:xfrm>
            <a:off x="548874" y="5214768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Fernandes et al. 2014</a:t>
            </a:r>
            <a:r>
              <a:rPr lang="en-US" sz="1000" dirty="0"/>
              <a:t>. Unifying the analysis of high-throughput sequencing datasets: characterizing {RNA}-seq, 16{S} r{RNA} gene sequencing and selective growth experiments by compositional data analysis. </a:t>
            </a:r>
            <a:r>
              <a:rPr lang="en-US" sz="1000" b="1" dirty="0"/>
              <a:t>Microbiome</a:t>
            </a:r>
          </a:p>
          <a:p>
            <a:r>
              <a:rPr lang="en-US" sz="1000" b="1" dirty="0" err="1"/>
              <a:t>Gloor</a:t>
            </a:r>
            <a:r>
              <a:rPr lang="en-US" sz="1000" b="1" dirty="0"/>
              <a:t> et al. 2017</a:t>
            </a:r>
            <a:r>
              <a:rPr lang="en-US" sz="1000" dirty="0"/>
              <a:t>. Microbiome Datasets Are Compositional: And This Is Not Optional. </a:t>
            </a:r>
            <a:r>
              <a:rPr lang="en-US" sz="1000" b="1" dirty="0"/>
              <a:t>Frontiers in Microbiology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6F3767-DFE1-ED4B-85FF-E011676F4E08}"/>
              </a:ext>
            </a:extLst>
          </p:cNvPr>
          <p:cNvSpPr txBox="1"/>
          <p:nvPr/>
        </p:nvSpPr>
        <p:spPr>
          <a:xfrm>
            <a:off x="4403394" y="3055515"/>
            <a:ext cx="1032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ALDEx2</a:t>
            </a:r>
          </a:p>
          <a:p>
            <a:pPr algn="ctr"/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CoDaSeq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omicPlotR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61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44E8-603C-E040-8CB7-E954B183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0849"/>
          </a:xfrm>
        </p:spPr>
        <p:txBody>
          <a:bodyPr>
            <a:normAutofit fontScale="90000"/>
          </a:bodyPr>
          <a:lstStyle/>
          <a:p>
            <a:r>
              <a:rPr lang="en-US" dirty="0"/>
              <a:t>Three quick stories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EC958-812D-C847-A377-AE881650B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4881"/>
            <a:ext cx="10515600" cy="509208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Low complexity sequencing on the Illumina platform</a:t>
            </a:r>
          </a:p>
          <a:p>
            <a:pPr lvl="1"/>
            <a:r>
              <a:rPr lang="en-US" dirty="0"/>
              <a:t>The importance of understanding the platform</a:t>
            </a:r>
          </a:p>
          <a:p>
            <a:pPr lvl="1"/>
            <a:r>
              <a:rPr lang="en-US" dirty="0"/>
              <a:t>Error rates</a:t>
            </a:r>
          </a:p>
          <a:p>
            <a:endParaRPr lang="en-US" dirty="0"/>
          </a:p>
          <a:p>
            <a:r>
              <a:rPr lang="en-US" dirty="0"/>
              <a:t>Microbiomes in the Chinese population</a:t>
            </a:r>
          </a:p>
          <a:p>
            <a:pPr lvl="1"/>
            <a:r>
              <a:rPr lang="en-US" dirty="0"/>
              <a:t>Reproducibility and stability</a:t>
            </a:r>
          </a:p>
          <a:p>
            <a:endParaRPr lang="en-US" dirty="0"/>
          </a:p>
          <a:p>
            <a:r>
              <a:rPr lang="en-US" dirty="0"/>
              <a:t>Hybrid short-long read analysis of microbiomes</a:t>
            </a:r>
          </a:p>
          <a:p>
            <a:pPr lvl="1"/>
            <a:r>
              <a:rPr lang="en-US" dirty="0"/>
              <a:t>Ecosystem function</a:t>
            </a:r>
          </a:p>
        </p:txBody>
      </p:sp>
    </p:spTree>
    <p:extLst>
      <p:ext uri="{BB962C8B-B14F-4D97-AF65-F5344CB8AC3E}">
        <p14:creationId xmlns:p14="http://schemas.microsoft.com/office/powerpoint/2010/main" val="368814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E43F37-4EFC-2545-83CE-8ABDD2F6A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46" y="570531"/>
            <a:ext cx="6623102" cy="1176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9F466-10D7-FE40-AFB6-B021DFF8F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115" y="585141"/>
            <a:ext cx="3057715" cy="555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D2FE3E-509B-884F-8D5C-2921A8C20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115" y="1475379"/>
            <a:ext cx="3991692" cy="5432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DA5C8F-54D9-A94B-A53C-4E89D94DC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999" y="2081293"/>
            <a:ext cx="6458002" cy="42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45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A7B8-08D5-0549-88C1-CA4E6653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error in the primers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F9D95B-ABE1-C343-A413-AA3E2C8B9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9821" y="1690688"/>
            <a:ext cx="6159428" cy="435133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9CC8DC-6159-0B47-ABB3-6B77EE2DA58B}"/>
              </a:ext>
            </a:extLst>
          </p:cNvPr>
          <p:cNvCxnSpPr/>
          <p:nvPr/>
        </p:nvCxnSpPr>
        <p:spPr>
          <a:xfrm>
            <a:off x="4138047" y="1875295"/>
            <a:ext cx="0" cy="1441342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8D33468-624B-A347-A364-9F33CE658B2F}"/>
              </a:ext>
            </a:extLst>
          </p:cNvPr>
          <p:cNvSpPr txBox="1"/>
          <p:nvPr/>
        </p:nvSpPr>
        <p:spPr>
          <a:xfrm>
            <a:off x="3037668" y="2495227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3-4.5 logs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71EC9-97BC-7A49-A499-4E3A681715B7}"/>
              </a:ext>
            </a:extLst>
          </p:cNvPr>
          <p:cNvSpPr txBox="1"/>
          <p:nvPr/>
        </p:nvSpPr>
        <p:spPr>
          <a:xfrm>
            <a:off x="416371" y="3616228"/>
            <a:ext cx="37216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Sources of variation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Mis-synthesis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PCR error (linear)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Library prep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Sequencing error</a:t>
            </a:r>
          </a:p>
        </p:txBody>
      </p:sp>
    </p:spTree>
    <p:extLst>
      <p:ext uri="{BB962C8B-B14F-4D97-AF65-F5344CB8AC3E}">
        <p14:creationId xmlns:p14="http://schemas.microsoft.com/office/powerpoint/2010/main" val="1694190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331A159-E53F-3C42-B147-8113AA935F5C}" vid="{472DAC7B-E8DF-0B49-8B8E-CFC32F2DDD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8243</TotalTime>
  <Words>573</Words>
  <Application>Microsoft Macintosh PowerPoint</Application>
  <PresentationFormat>Widescreen</PresentationFormat>
  <Paragraphs>146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20 years of sequencing  ?-omes</vt:lpstr>
      <vt:lpstr>A brief timeline of seq-omics and microbiome</vt:lpstr>
      <vt:lpstr>My sequencing journey</vt:lpstr>
      <vt:lpstr>It’s all just sequencing!</vt:lpstr>
      <vt:lpstr>It’s all just sequencing!</vt:lpstr>
      <vt:lpstr>It’s all just sequencing!</vt:lpstr>
      <vt:lpstr>Three quick stories</vt:lpstr>
      <vt:lpstr>PowerPoint Presentation</vt:lpstr>
      <vt:lpstr>Sequencing error in the primers</vt:lpstr>
      <vt:lpstr>OTU error</vt:lpstr>
      <vt:lpstr>OTU error</vt:lpstr>
      <vt:lpstr>PowerPoint Presentation</vt:lpstr>
      <vt:lpstr>PowerPoint Presentation</vt:lpstr>
      <vt:lpstr>PowerPoint Presentation</vt:lpstr>
      <vt:lpstr>Functionalizing meta-seq ‘omes</vt:lpstr>
      <vt:lpstr>Meta-transcriptome from refinery wastewater treatment plant </vt:lpstr>
      <vt:lpstr>Functional meta-transcriptome of samples from refinery wastewater treatment plant </vt:lpstr>
      <vt:lpstr>Metagenomically assembled genomes</vt:lpstr>
      <vt:lpstr>Metagenomically assembled genomes</vt:lpstr>
      <vt:lpstr>Metagenomically assembled genomes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Gregory B. Gloor</dc:creator>
  <cp:lastModifiedBy>Gregory B. Gloor</cp:lastModifiedBy>
  <cp:revision>39</cp:revision>
  <cp:lastPrinted>2019-08-27T12:53:36Z</cp:lastPrinted>
  <dcterms:created xsi:type="dcterms:W3CDTF">2019-08-21T20:10:57Z</dcterms:created>
  <dcterms:modified xsi:type="dcterms:W3CDTF">2019-08-27T13:36:34Z</dcterms:modified>
</cp:coreProperties>
</file>